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640" r:id="rId4"/>
    <p:sldId id="259" r:id="rId5"/>
    <p:sldId id="260" r:id="rId6"/>
    <p:sldId id="261" r:id="rId7"/>
    <p:sldId id="262" r:id="rId8"/>
    <p:sldId id="297" r:id="rId9"/>
    <p:sldId id="566" r:id="rId10"/>
    <p:sldId id="732" r:id="rId11"/>
    <p:sldId id="739" r:id="rId12"/>
    <p:sldId id="734" r:id="rId13"/>
    <p:sldId id="674" r:id="rId14"/>
    <p:sldId id="740" r:id="rId15"/>
    <p:sldId id="736" r:id="rId16"/>
    <p:sldId id="737" r:id="rId17"/>
    <p:sldId id="585" r:id="rId18"/>
    <p:sldId id="407" r:id="rId19"/>
    <p:sldId id="417" r:id="rId20"/>
    <p:sldId id="281" r:id="rId21"/>
    <p:sldId id="275" r:id="rId22"/>
    <p:sldId id="276" r:id="rId23"/>
    <p:sldId id="277" r:id="rId24"/>
    <p:sldId id="278" r:id="rId25"/>
    <p:sldId id="283" r:id="rId26"/>
    <p:sldId id="284" r:id="rId27"/>
    <p:sldId id="309" r:id="rId28"/>
    <p:sldId id="310" r:id="rId29"/>
    <p:sldId id="288" r:id="rId30"/>
    <p:sldId id="289" r:id="rId31"/>
    <p:sldId id="738" r:id="rId32"/>
    <p:sldId id="312" r:id="rId33"/>
    <p:sldId id="31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31D"/>
    <a:srgbClr val="FF9393"/>
    <a:srgbClr val="EFF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5/5/2022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5/5/2022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5/5/2022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5/05/2022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5/05/2022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5/05/2022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5/05/2022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5/05/2022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5/05/2022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5/05/2022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5/05/2022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5/05/2022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5/05/2022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5/05/2022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5/5/2022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5/5/2022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5/5/2022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5/5/2022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5/5/2022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5/05/2022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 name="Rectangle 1"/>
          <p:cNvSpPr/>
          <p:nvPr/>
        </p:nvSpPr>
        <p:spPr>
          <a:xfrm>
            <a:off x="599031" y="3861357"/>
            <a:ext cx="8153400" cy="1446550"/>
          </a:xfrm>
          <a:prstGeom prst="rect">
            <a:avLst/>
          </a:prstGeom>
          <a:noFill/>
        </p:spPr>
        <p:txBody>
          <a:bodyPr wrap="square">
            <a:spAutoFit/>
          </a:bodyPr>
          <a:lstStyle/>
          <a:p>
            <a:pPr algn="ctr"/>
            <a:r>
              <a:rPr lang="it-IT" sz="4400" b="1" dirty="0">
                <a:ln w="6600">
                  <a:solidFill>
                    <a:schemeClr val="accent2"/>
                  </a:solidFill>
                  <a:prstDash val="solid"/>
                </a:ln>
                <a:solidFill>
                  <a:srgbClr val="FFFFFF"/>
                </a:solidFill>
                <a:effectLst>
                  <a:outerShdw dist="38100" dir="2700000" algn="tl" rotWithShape="0">
                    <a:schemeClr val="accent2"/>
                  </a:outerShdw>
                </a:effectLst>
                <a:latin typeface="Arial Black" pitchFamily="34" charset="0"/>
              </a:rPr>
              <a:t>ISTIQAMAH SELEPAS RAMADAN</a:t>
            </a:r>
          </a:p>
        </p:txBody>
      </p:sp>
      <p:sp>
        <p:nvSpPr>
          <p:cNvPr id="10" name="Rectangle 9"/>
          <p:cNvSpPr/>
          <p:nvPr/>
        </p:nvSpPr>
        <p:spPr>
          <a:xfrm>
            <a:off x="1371600" y="5867400"/>
            <a:ext cx="6608262" cy="769441"/>
          </a:xfrm>
          <a:prstGeom prst="rect">
            <a:avLst/>
          </a:prstGeom>
        </p:spPr>
        <p:txBody>
          <a:bodyPr wrap="square">
            <a:spAutoFit/>
          </a:bodyPr>
          <a:lstStyle/>
          <a:p>
            <a:pPr algn="ctr" fontAlgn="auto">
              <a:spcBef>
                <a:spcPts val="0"/>
              </a:spcBef>
              <a:spcAft>
                <a:spcPts val="0"/>
              </a:spcAft>
              <a:defRPr/>
            </a:pPr>
            <a:r>
              <a:rPr lang="en-US" sz="2400" b="1" dirty="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04 </a:t>
            </a:r>
            <a:r>
              <a:rPr lang="en-US" sz="2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Syawal</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1443  </a:t>
            </a:r>
            <a:r>
              <a:rPr lang="en-US" sz="2400" b="1" i="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06  Mei 2022 </a:t>
            </a:r>
          </a:p>
          <a:p>
            <a:pPr algn="ctr" fontAlgn="auto">
              <a:spcBef>
                <a:spcPts val="0"/>
              </a:spcBef>
              <a:spcAft>
                <a:spcPts val="0"/>
              </a:spcAft>
              <a:defRPr/>
            </a:pP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p>
        </p:txBody>
      </p:sp>
      <p:sp>
        <p:nvSpPr>
          <p:cNvPr id="3" name="Rectangle 2"/>
          <p:cNvSpPr/>
          <p:nvPr/>
        </p:nvSpPr>
        <p:spPr>
          <a:xfrm>
            <a:off x="1" y="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2830" y="223070"/>
            <a:ext cx="1344970" cy="160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28601" y="1882914"/>
            <a:ext cx="8686800" cy="769441"/>
          </a:xfrm>
          <a:prstGeom prst="rect">
            <a:avLst/>
          </a:prstGeom>
          <a:noFill/>
        </p:spPr>
        <p:txBody>
          <a:bodyPr wrap="square" lIns="91440" tIns="45720" rIns="91440" bIns="45720">
            <a:spAutoFit/>
          </a:bodyPr>
          <a:lstStyle/>
          <a:p>
            <a:pPr algn="ctr"/>
            <a:r>
              <a:rPr lang="en-US" sz="44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ernard MT Condensed" pitchFamily="18" charset="0"/>
              </a:rPr>
              <a:t>Jabatan</a:t>
            </a:r>
            <a:r>
              <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ernard MT Condensed" pitchFamily="18" charset="0"/>
              </a:rPr>
              <a:t> Hal </a:t>
            </a:r>
            <a:r>
              <a:rPr lang="en-US" sz="44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ernard MT Condensed" pitchFamily="18" charset="0"/>
              </a:rPr>
              <a:t>Ehwal</a:t>
            </a:r>
            <a:r>
              <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ernard MT Condensed" pitchFamily="18" charset="0"/>
              </a:rPr>
              <a:t> Agama Terengganu</a:t>
            </a:r>
          </a:p>
        </p:txBody>
      </p:sp>
      <p:sp>
        <p:nvSpPr>
          <p:cNvPr id="9" name="Rectangle 5"/>
          <p:cNvSpPr txBox="1">
            <a:spLocks noChangeArrowheads="1"/>
          </p:cNvSpPr>
          <p:nvPr/>
        </p:nvSpPr>
        <p:spPr>
          <a:xfrm>
            <a:off x="980031" y="2689973"/>
            <a:ext cx="7391400" cy="360040"/>
          </a:xfrm>
          <a:prstGeom prst="rect">
            <a:avLst/>
          </a:prstGeom>
          <a:solidFill>
            <a:schemeClr val="tx1">
              <a:alpha val="0"/>
            </a:schemeClr>
          </a:solid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KHUTBAH MULTIMEDIA</a:t>
            </a:r>
          </a:p>
          <a:p>
            <a:pPr marL="0" indent="0" algn="ctr">
              <a:buNone/>
            </a:pP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 </a:t>
            </a:r>
            <a:r>
              <a:rPr lang="ms-MY"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Siri: 19 / 2022</a:t>
            </a:r>
            <a:endPar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endParaRPr>
          </a:p>
        </p:txBody>
      </p:sp>
    </p:spTree>
    <p:extLst>
      <p:ext uri="{BB962C8B-B14F-4D97-AF65-F5344CB8AC3E}">
        <p14:creationId xmlns:p14="http://schemas.microsoft.com/office/powerpoint/2010/main" val="390297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6000" r="-16000"/>
          </a:stretch>
        </a:blipFill>
        <a:effectLst/>
      </p:bgPr>
    </p:bg>
    <p:spTree>
      <p:nvGrpSpPr>
        <p:cNvPr id="1" name=""/>
        <p:cNvGrpSpPr/>
        <p:nvPr/>
      </p:nvGrpSpPr>
      <p:grpSpPr>
        <a:xfrm>
          <a:off x="0" y="0"/>
          <a:ext cx="0" cy="0"/>
          <a:chOff x="0" y="0"/>
          <a:chExt cx="0" cy="0"/>
        </a:xfrm>
      </p:grpSpPr>
      <p:sp>
        <p:nvSpPr>
          <p:cNvPr id="9" name="Rounded Rectangle 8"/>
          <p:cNvSpPr/>
          <p:nvPr/>
        </p:nvSpPr>
        <p:spPr>
          <a:xfrm>
            <a:off x="155575" y="2100502"/>
            <a:ext cx="8759825" cy="1328498"/>
          </a:xfrm>
          <a:prstGeom prst="roundRect">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b="1" dirty="0">
                <a:ln w="1905"/>
                <a:solidFill>
                  <a:srgbClr val="FFFF00"/>
                </a:solidFill>
                <a:effectLst>
                  <a:innerShdw blurRad="69850" dist="43180" dir="5400000">
                    <a:srgbClr val="000000">
                      <a:alpha val="65000"/>
                    </a:srgbClr>
                  </a:innerShdw>
                </a:effectLst>
              </a:rPr>
              <a:t>Rahmat Allah SWT tidaklah terputus dan terhenti dengan berlalunya bulan Ramadan</a:t>
            </a:r>
            <a:endParaRPr lang="sv-SE" sz="3600" b="1" dirty="0">
              <a:ln w="1905"/>
              <a:solidFill>
                <a:srgbClr val="FFFF00"/>
              </a:solidFill>
              <a:effectLst>
                <a:innerShdw blurRad="69850" dist="43180" dir="5400000">
                  <a:srgbClr val="000000">
                    <a:alpha val="65000"/>
                  </a:srgbClr>
                </a:innerShdw>
              </a:effectLst>
            </a:endParaRPr>
          </a:p>
        </p:txBody>
      </p:sp>
      <p:sp>
        <p:nvSpPr>
          <p:cNvPr id="6" name="Cloud 5"/>
          <p:cNvSpPr/>
          <p:nvPr/>
        </p:nvSpPr>
        <p:spPr>
          <a:xfrm>
            <a:off x="1904999" y="530465"/>
            <a:ext cx="6096000" cy="1219200"/>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Arial Black" pitchFamily="34" charset="0"/>
              </a:rPr>
              <a:t>Berlalu</a:t>
            </a:r>
            <a:r>
              <a:rPr lang="en-US" sz="3200" dirty="0">
                <a:latin typeface="Arial Black" pitchFamily="34" charset="0"/>
              </a:rPr>
              <a:t> </a:t>
            </a:r>
            <a:r>
              <a:rPr lang="en-US" sz="3200" dirty="0" err="1">
                <a:latin typeface="Arial Black" pitchFamily="34" charset="0"/>
              </a:rPr>
              <a:t>sudah</a:t>
            </a:r>
            <a:r>
              <a:rPr lang="en-US" sz="3200" dirty="0">
                <a:latin typeface="Arial Black" pitchFamily="34" charset="0"/>
              </a:rPr>
              <a:t> RAMADAN</a:t>
            </a:r>
          </a:p>
        </p:txBody>
      </p:sp>
      <p:sp>
        <p:nvSpPr>
          <p:cNvPr id="5" name="AutoShape 2" descr="Angio Jus Produk Semulajadi Berkesan Memerangi Kolesterol Hanya Dalam Masa  2 Minggu - Angio Jus Kolester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 Palms Up Together: Medium Skin Tone Emoji on Facebook 3.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Sedih png 2 » PNG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79628"/>
            <a:ext cx="1920875" cy="1920875"/>
          </a:xfrm>
          <a:prstGeom prst="rect">
            <a:avLst/>
          </a:prstGeom>
          <a:noFill/>
          <a:extLst>
            <a:ext uri="{909E8E84-426E-40DD-AFC4-6F175D3DCCD1}">
              <a14:hiddenFill xmlns:a14="http://schemas.microsoft.com/office/drawing/2010/main">
                <a:solidFill>
                  <a:srgbClr val="FFFFFF"/>
                </a:solidFill>
              </a14:hiddenFill>
            </a:ext>
          </a:extLst>
        </p:spPr>
      </p:pic>
      <p:sp>
        <p:nvSpPr>
          <p:cNvPr id="2" name="Notched Right Arrow 1"/>
          <p:cNvSpPr/>
          <p:nvPr/>
        </p:nvSpPr>
        <p:spPr>
          <a:xfrm rot="5400000">
            <a:off x="4305300" y="3575529"/>
            <a:ext cx="762000" cy="685800"/>
          </a:xfrm>
          <a:prstGeom prst="notch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MY"/>
          </a:p>
        </p:txBody>
      </p:sp>
      <p:sp>
        <p:nvSpPr>
          <p:cNvPr id="8" name="Rounded Rectangle 7"/>
          <p:cNvSpPr/>
          <p:nvPr/>
        </p:nvSpPr>
        <p:spPr>
          <a:xfrm>
            <a:off x="460375" y="4407858"/>
            <a:ext cx="8302625" cy="2297742"/>
          </a:xfrm>
          <a:prstGeom prst="roundRect">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dirty="0">
                <a:ln w="1905"/>
                <a:solidFill>
                  <a:srgbClr val="FFC000"/>
                </a:solidFill>
                <a:effectLst>
                  <a:innerShdw blurRad="69850" dist="43180" dir="5400000">
                    <a:srgbClr val="000000">
                      <a:alpha val="65000"/>
                    </a:srgbClr>
                  </a:innerShdw>
                </a:effectLst>
              </a:rPr>
              <a:t>Wajar diteruskan membaca Al-Quran, berdoa,  bersedekah, beriktikaf dan ibadah-ibadah sunat lain yang biasa kita lakukan pada bulan Ramadan</a:t>
            </a:r>
          </a:p>
        </p:txBody>
      </p:sp>
    </p:spTree>
    <p:extLst>
      <p:ext uri="{BB962C8B-B14F-4D97-AF65-F5344CB8AC3E}">
        <p14:creationId xmlns:p14="http://schemas.microsoft.com/office/powerpoint/2010/main" val="3542227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l="-16000" r="-16000"/>
          </a:stretch>
        </a:blipFill>
        <a:effectLst/>
      </p:bgPr>
    </p:bg>
    <p:spTree>
      <p:nvGrpSpPr>
        <p:cNvPr id="1" name=""/>
        <p:cNvGrpSpPr/>
        <p:nvPr/>
      </p:nvGrpSpPr>
      <p:grpSpPr>
        <a:xfrm>
          <a:off x="0" y="0"/>
          <a:ext cx="0" cy="0"/>
          <a:chOff x="0" y="0"/>
          <a:chExt cx="0" cy="0"/>
        </a:xfrm>
      </p:grpSpPr>
      <p:sp>
        <p:nvSpPr>
          <p:cNvPr id="2" name="Down Arrow Callout 1"/>
          <p:cNvSpPr/>
          <p:nvPr/>
        </p:nvSpPr>
        <p:spPr>
          <a:xfrm>
            <a:off x="800100" y="152400"/>
            <a:ext cx="7581900" cy="1521106"/>
          </a:xfrm>
          <a:prstGeom prst="downArrowCallout">
            <a:avLst>
              <a:gd name="adj1" fmla="val 16800"/>
              <a:gd name="adj2" fmla="val 34233"/>
              <a:gd name="adj3" fmla="val 20422"/>
              <a:gd name="adj4" fmla="val 755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Orang yang </a:t>
            </a:r>
            <a:r>
              <a:rPr lang="en-US" sz="32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mengetahui</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32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betapa</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32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besarnya</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32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rahmat</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Allah SWT</a:t>
            </a:r>
          </a:p>
        </p:txBody>
      </p:sp>
      <p:sp>
        <p:nvSpPr>
          <p:cNvPr id="9" name="Rounded Rectangle 8"/>
          <p:cNvSpPr/>
          <p:nvPr/>
        </p:nvSpPr>
        <p:spPr>
          <a:xfrm>
            <a:off x="222884" y="1778260"/>
            <a:ext cx="8768716" cy="2362199"/>
          </a:xfrm>
          <a:prstGeom prst="roundRect">
            <a:avLst/>
          </a:prstGeom>
          <a:solidFill>
            <a:schemeClr val="accent2">
              <a:lumMod val="20000"/>
              <a:lumOff val="80000"/>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rgbClr val="C00000"/>
                </a:solidFill>
                <a:effectLst>
                  <a:innerShdw blurRad="69850" dist="43180" dir="5400000">
                    <a:srgbClr val="000000">
                      <a:alpha val="65000"/>
                    </a:srgbClr>
                  </a:innerShdw>
                </a:effectLst>
              </a:rPr>
              <a:t>Akan terus berusaha untuk beramal soleh sampai ajal mendatanginya, sekecil manapun bentuknya.</a:t>
            </a:r>
          </a:p>
          <a:p>
            <a:pPr algn="ctr"/>
            <a:endParaRPr lang="sv-SE" b="1" dirty="0">
              <a:ln w="1905"/>
              <a:solidFill>
                <a:srgbClr val="C00000"/>
              </a:solidFill>
              <a:effectLst>
                <a:innerShdw blurRad="69850" dist="43180" dir="5400000">
                  <a:srgbClr val="000000">
                    <a:alpha val="65000"/>
                  </a:srgbClr>
                </a:innerShdw>
              </a:effectLst>
            </a:endParaRPr>
          </a:p>
          <a:p>
            <a:pPr algn="ctr"/>
            <a:r>
              <a:rPr lang="fi-FI" sz="3200" b="1" dirty="0">
                <a:ln w="1905"/>
                <a:solidFill>
                  <a:schemeClr val="accent5">
                    <a:lumMod val="50000"/>
                  </a:schemeClr>
                </a:solidFill>
                <a:effectLst>
                  <a:innerShdw blurRad="69850" dist="43180" dir="5400000">
                    <a:srgbClr val="000000">
                      <a:alpha val="65000"/>
                    </a:srgbClr>
                  </a:innerShdw>
                </a:effectLst>
              </a:rPr>
              <a:t>Selama dirinya mampu untuk melakukannya, maka dia tidak akan meremehkannya.</a:t>
            </a:r>
            <a:endParaRPr lang="sv-SE" sz="3200" b="1" dirty="0">
              <a:ln w="1905"/>
              <a:solidFill>
                <a:schemeClr val="accent5">
                  <a:lumMod val="50000"/>
                </a:schemeClr>
              </a:solidFill>
              <a:effectLst>
                <a:innerShdw blurRad="69850" dist="43180" dir="5400000">
                  <a:srgbClr val="000000">
                    <a:alpha val="65000"/>
                  </a:srgbClr>
                </a:innerShdw>
              </a:effectLst>
            </a:endParaRPr>
          </a:p>
        </p:txBody>
      </p:sp>
      <p:sp>
        <p:nvSpPr>
          <p:cNvPr id="5" name="Rounded Rectangle 4"/>
          <p:cNvSpPr/>
          <p:nvPr/>
        </p:nvSpPr>
        <p:spPr>
          <a:xfrm>
            <a:off x="1143000" y="4876800"/>
            <a:ext cx="6934200" cy="1676400"/>
          </a:xfrm>
          <a:prstGeom prst="roundRect">
            <a:avLst/>
          </a:prstGeom>
          <a:solidFill>
            <a:schemeClr val="accent3">
              <a:lumMod val="20000"/>
              <a:lumOff val="8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a:ln w="1905"/>
                <a:solidFill>
                  <a:srgbClr val="002060"/>
                </a:solidFill>
                <a:effectLst>
                  <a:innerShdw blurRad="69850" dist="43180" dir="5400000">
                    <a:srgbClr val="000000">
                      <a:alpha val="65000"/>
                    </a:srgbClr>
                  </a:innerShdw>
                </a:effectLst>
              </a:rPr>
              <a:t>Maka dia tetap meninggalkannya dan tidak memandang remeh, sekecil manapun bentuknya.</a:t>
            </a:r>
            <a:endParaRPr lang="sv-SE" sz="3200" b="1" dirty="0">
              <a:ln w="1905"/>
              <a:solidFill>
                <a:srgbClr val="002060"/>
              </a:solidFill>
              <a:effectLst>
                <a:innerShdw blurRad="69850" dist="43180" dir="5400000">
                  <a:srgbClr val="000000">
                    <a:alpha val="65000"/>
                  </a:srgbClr>
                </a:innerShdw>
              </a:effectLst>
            </a:endParaRPr>
          </a:p>
        </p:txBody>
      </p:sp>
      <p:sp>
        <p:nvSpPr>
          <p:cNvPr id="7" name="Cloud 6"/>
          <p:cNvSpPr/>
          <p:nvPr/>
        </p:nvSpPr>
        <p:spPr>
          <a:xfrm>
            <a:off x="533400" y="4419600"/>
            <a:ext cx="8153400" cy="647700"/>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 Black" pitchFamily="34" charset="0"/>
              </a:rPr>
              <a:t>Begitu</a:t>
            </a:r>
            <a:r>
              <a:rPr lang="en-US" sz="2400" dirty="0">
                <a:latin typeface="Arial Black" pitchFamily="34" charset="0"/>
              </a:rPr>
              <a:t> </a:t>
            </a:r>
            <a:r>
              <a:rPr lang="en-US" sz="2400" dirty="0" err="1">
                <a:latin typeface="Arial Black" pitchFamily="34" charset="0"/>
              </a:rPr>
              <a:t>juga</a:t>
            </a:r>
            <a:r>
              <a:rPr lang="en-US" sz="2400" dirty="0">
                <a:latin typeface="Arial Black" pitchFamily="34" charset="0"/>
              </a:rPr>
              <a:t> </a:t>
            </a:r>
            <a:r>
              <a:rPr lang="en-US" sz="2400" dirty="0" err="1">
                <a:latin typeface="Arial Black" pitchFamily="34" charset="0"/>
              </a:rPr>
              <a:t>perbuatan</a:t>
            </a:r>
            <a:r>
              <a:rPr lang="en-US" sz="2400" dirty="0">
                <a:latin typeface="Arial Black" pitchFamily="34" charset="0"/>
              </a:rPr>
              <a:t> </a:t>
            </a:r>
            <a:r>
              <a:rPr lang="en-US" sz="2400" dirty="0" err="1">
                <a:latin typeface="Arial Black" pitchFamily="34" charset="0"/>
              </a:rPr>
              <a:t>maksiat</a:t>
            </a:r>
            <a:endParaRPr lang="en-US" sz="2400" dirty="0">
              <a:latin typeface="Arial Black" pitchFamily="34" charset="0"/>
            </a:endParaRPr>
          </a:p>
        </p:txBody>
      </p:sp>
    </p:spTree>
    <p:extLst>
      <p:ext uri="{BB962C8B-B14F-4D97-AF65-F5344CB8AC3E}">
        <p14:creationId xmlns:p14="http://schemas.microsoft.com/office/powerpoint/2010/main" val="181017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2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275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9344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685800" y="228600"/>
            <a:ext cx="7772400" cy="685800"/>
          </a:xfrm>
          <a:prstGeom prst="snip2DiagRect">
            <a:avLst>
              <a:gd name="adj1" fmla="val 0"/>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Nabi Muhammad SAW :</a:t>
            </a:r>
            <a:endParaRPr lang="en-US" sz="3200" dirty="0"/>
          </a:p>
        </p:txBody>
      </p:sp>
      <p:sp>
        <p:nvSpPr>
          <p:cNvPr id="5" name="Rectangle 4"/>
          <p:cNvSpPr/>
          <p:nvPr/>
        </p:nvSpPr>
        <p:spPr>
          <a:xfrm>
            <a:off x="838200" y="3657600"/>
            <a:ext cx="7848600" cy="2554545"/>
          </a:xfrm>
          <a:prstGeom prst="rect">
            <a:avLst/>
          </a:prstGeom>
        </p:spPr>
        <p:txBody>
          <a:bodyPr wrap="square">
            <a:spAutoFit/>
          </a:bodyPr>
          <a:lstStyle/>
          <a:p>
            <a:pPr algn="just">
              <a:spcAft>
                <a:spcPts val="800"/>
              </a:spcAft>
            </a:pPr>
            <a:r>
              <a:rPr lang="en-US" sz="3200" b="1" dirty="0">
                <a:latin typeface="Arial" panose="020B0604020202020204" pitchFamily="34" charset="0"/>
                <a:ea typeface="Times New Roman" panose="02020603050405020304" pitchFamily="18" charset="0"/>
                <a:cs typeface="Arial" panose="020B0604020202020204" pitchFamily="34" charset="0"/>
              </a:rPr>
              <a:t>Yang </a:t>
            </a:r>
            <a:r>
              <a:rPr lang="en-US" sz="3200" b="1" dirty="0" err="1">
                <a:latin typeface="Arial" panose="020B0604020202020204" pitchFamily="34" charset="0"/>
                <a:ea typeface="Times New Roman" panose="02020603050405020304" pitchFamily="18" charset="0"/>
                <a:cs typeface="Arial" panose="020B0604020202020204" pitchFamily="34" charset="0"/>
              </a:rPr>
              <a:t>bermaksud</a:t>
            </a:r>
            <a:r>
              <a:rPr lang="en-US" sz="3200" b="1" dirty="0">
                <a:latin typeface="Arial" panose="020B0604020202020204" pitchFamily="34" charset="0"/>
                <a:ea typeface="Times New Roman" panose="02020603050405020304" pitchFamily="18" charset="0"/>
                <a:cs typeface="Arial" panose="020B0604020202020204" pitchFamily="34" charset="0"/>
              </a:rPr>
              <a:t> : </a:t>
            </a:r>
            <a:r>
              <a:rPr lang="en-US" sz="3200" b="1" dirty="0" err="1">
                <a:latin typeface="Arial" panose="020B0604020202020204" pitchFamily="34" charset="0"/>
                <a:ea typeface="Times New Roman" panose="02020603050405020304" pitchFamily="18" charset="0"/>
                <a:cs typeface="Arial" panose="020B0604020202020204" pitchFamily="34" charset="0"/>
              </a:rPr>
              <a:t>Lurus</a:t>
            </a:r>
            <a:r>
              <a:rPr lang="en-US" sz="3200" b="1" dirty="0">
                <a:latin typeface="Arial" panose="020B0604020202020204" pitchFamily="34" charset="0"/>
                <a:ea typeface="Times New Roman" panose="02020603050405020304" pitchFamily="18" charset="0"/>
                <a:cs typeface="Arial" panose="020B0604020202020204" pitchFamily="34" charset="0"/>
              </a:rPr>
              <a:t> </a:t>
            </a:r>
            <a:r>
              <a:rPr lang="en-US" sz="3200" b="1" dirty="0" err="1">
                <a:latin typeface="Arial" panose="020B0604020202020204" pitchFamily="34" charset="0"/>
                <a:ea typeface="Times New Roman" panose="02020603050405020304" pitchFamily="18" charset="0"/>
                <a:cs typeface="Arial" panose="020B0604020202020204" pitchFamily="34" charset="0"/>
              </a:rPr>
              <a:t>dan</a:t>
            </a:r>
            <a:r>
              <a:rPr lang="en-US" sz="3200" b="1" dirty="0">
                <a:latin typeface="Arial" panose="020B0604020202020204" pitchFamily="34" charset="0"/>
                <a:ea typeface="Times New Roman" panose="02020603050405020304" pitchFamily="18" charset="0"/>
                <a:cs typeface="Arial" panose="020B0604020202020204" pitchFamily="34" charset="0"/>
              </a:rPr>
              <a:t> </a:t>
            </a:r>
            <a:r>
              <a:rPr lang="en-US" sz="3200" b="1" dirty="0" err="1">
                <a:latin typeface="Arial" panose="020B0604020202020204" pitchFamily="34" charset="0"/>
                <a:ea typeface="Times New Roman" panose="02020603050405020304" pitchFamily="18" charset="0"/>
                <a:cs typeface="Arial" panose="020B0604020202020204" pitchFamily="34" charset="0"/>
              </a:rPr>
              <a:t>dekatkan</a:t>
            </a:r>
            <a:r>
              <a:rPr lang="en-US" sz="3200" b="1" dirty="0">
                <a:latin typeface="Arial" panose="020B0604020202020204" pitchFamily="34" charset="0"/>
                <a:ea typeface="Times New Roman" panose="02020603050405020304" pitchFamily="18" charset="0"/>
                <a:cs typeface="Arial" panose="020B0604020202020204" pitchFamily="34" charset="0"/>
              </a:rPr>
              <a:t>. </a:t>
            </a:r>
            <a:r>
              <a:rPr lang="en-US" sz="3200" b="1" dirty="0" err="1">
                <a:latin typeface="Arial" panose="020B0604020202020204" pitchFamily="34" charset="0"/>
                <a:ea typeface="Times New Roman" panose="02020603050405020304" pitchFamily="18" charset="0"/>
                <a:cs typeface="Arial" panose="020B0604020202020204" pitchFamily="34" charset="0"/>
              </a:rPr>
              <a:t>Ketahuilah</a:t>
            </a:r>
            <a:r>
              <a:rPr lang="en-US" sz="3200" b="1" dirty="0">
                <a:latin typeface="Arial" panose="020B0604020202020204" pitchFamily="34" charset="0"/>
                <a:ea typeface="Times New Roman" panose="02020603050405020304" pitchFamily="18" charset="0"/>
                <a:cs typeface="Arial" panose="020B0604020202020204" pitchFamily="34" charset="0"/>
              </a:rPr>
              <a:t> </a:t>
            </a:r>
            <a:r>
              <a:rPr lang="en-US" sz="3200" b="1" dirty="0" err="1">
                <a:latin typeface="Arial" panose="020B0604020202020204" pitchFamily="34" charset="0"/>
                <a:ea typeface="Times New Roman" panose="02020603050405020304" pitchFamily="18" charset="0"/>
                <a:cs typeface="Arial" panose="020B0604020202020204" pitchFamily="34" charset="0"/>
              </a:rPr>
              <a:t>amal</a:t>
            </a:r>
            <a:r>
              <a:rPr lang="en-US" sz="3200" b="1" dirty="0">
                <a:latin typeface="Arial" panose="020B0604020202020204" pitchFamily="34" charset="0"/>
                <a:ea typeface="Times New Roman" panose="02020603050405020304" pitchFamily="18" charset="0"/>
                <a:cs typeface="Arial" panose="020B0604020202020204" pitchFamily="34" charset="0"/>
              </a:rPr>
              <a:t> </a:t>
            </a:r>
            <a:r>
              <a:rPr lang="en-US" sz="3200" b="1" dirty="0" err="1">
                <a:latin typeface="Arial" panose="020B0604020202020204" pitchFamily="34" charset="0"/>
                <a:ea typeface="Times New Roman" panose="02020603050405020304" pitchFamily="18" charset="0"/>
                <a:cs typeface="Arial" panose="020B0604020202020204" pitchFamily="34" charset="0"/>
              </a:rPr>
              <a:t>semata-mata</a:t>
            </a:r>
            <a:r>
              <a:rPr lang="en-US" sz="3200" b="1" dirty="0">
                <a:latin typeface="Arial" panose="020B0604020202020204" pitchFamily="34" charset="0"/>
                <a:ea typeface="Times New Roman" panose="02020603050405020304" pitchFamily="18" charset="0"/>
                <a:cs typeface="Arial" panose="020B0604020202020204" pitchFamily="34" charset="0"/>
              </a:rPr>
              <a:t> </a:t>
            </a:r>
            <a:r>
              <a:rPr lang="en-US" sz="3200" b="1" dirty="0" err="1">
                <a:latin typeface="Arial" panose="020B0604020202020204" pitchFamily="34" charset="0"/>
                <a:ea typeface="Times New Roman" panose="02020603050405020304" pitchFamily="18" charset="0"/>
                <a:cs typeface="Arial" panose="020B0604020202020204" pitchFamily="34" charset="0"/>
              </a:rPr>
              <a:t>tidak</a:t>
            </a:r>
            <a:r>
              <a:rPr lang="en-US" sz="3200" b="1" dirty="0">
                <a:latin typeface="Arial" panose="020B0604020202020204" pitchFamily="34" charset="0"/>
                <a:ea typeface="Times New Roman" panose="02020603050405020304" pitchFamily="18" charset="0"/>
                <a:cs typeface="Arial" panose="020B0604020202020204" pitchFamily="34" charset="0"/>
              </a:rPr>
              <a:t> </a:t>
            </a:r>
            <a:r>
              <a:rPr lang="en-US" sz="3200" b="1" dirty="0" err="1">
                <a:latin typeface="Arial" panose="020B0604020202020204" pitchFamily="34" charset="0"/>
                <a:ea typeface="Times New Roman" panose="02020603050405020304" pitchFamily="18" charset="0"/>
                <a:cs typeface="Arial" panose="020B0604020202020204" pitchFamily="34" charset="0"/>
              </a:rPr>
              <a:t>memasukkan</a:t>
            </a:r>
            <a:r>
              <a:rPr lang="en-US" sz="3200" b="1" dirty="0">
                <a:latin typeface="Arial" panose="020B0604020202020204" pitchFamily="34" charset="0"/>
                <a:ea typeface="Times New Roman" panose="02020603050405020304" pitchFamily="18" charset="0"/>
                <a:cs typeface="Arial" panose="020B0604020202020204" pitchFamily="34" charset="0"/>
              </a:rPr>
              <a:t> </a:t>
            </a:r>
            <a:r>
              <a:rPr lang="en-US" sz="3200" b="1" dirty="0" err="1">
                <a:latin typeface="Arial" panose="020B0604020202020204" pitchFamily="34" charset="0"/>
                <a:ea typeface="Times New Roman" panose="02020603050405020304" pitchFamily="18" charset="0"/>
                <a:cs typeface="Arial" panose="020B0604020202020204" pitchFamily="34" charset="0"/>
              </a:rPr>
              <a:t>seseorang</a:t>
            </a:r>
            <a:r>
              <a:rPr lang="en-US" sz="3200" b="1" dirty="0">
                <a:latin typeface="Arial" panose="020B0604020202020204" pitchFamily="34" charset="0"/>
                <a:ea typeface="Times New Roman" panose="02020603050405020304" pitchFamily="18" charset="0"/>
                <a:cs typeface="Arial" panose="020B0604020202020204" pitchFamily="34" charset="0"/>
              </a:rPr>
              <a:t> </a:t>
            </a:r>
            <a:r>
              <a:rPr lang="en-US" sz="3200" b="1" dirty="0" err="1">
                <a:latin typeface="Arial" panose="020B0604020202020204" pitchFamily="34" charset="0"/>
                <a:ea typeface="Times New Roman" panose="02020603050405020304" pitchFamily="18" charset="0"/>
                <a:cs typeface="Arial" panose="020B0604020202020204" pitchFamily="34" charset="0"/>
              </a:rPr>
              <a:t>ke</a:t>
            </a:r>
            <a:r>
              <a:rPr lang="en-US" sz="3200" b="1" dirty="0">
                <a:latin typeface="Arial" panose="020B0604020202020204" pitchFamily="34" charset="0"/>
                <a:ea typeface="Times New Roman" panose="02020603050405020304" pitchFamily="18" charset="0"/>
                <a:cs typeface="Arial" panose="020B0604020202020204" pitchFamily="34" charset="0"/>
              </a:rPr>
              <a:t> </a:t>
            </a:r>
            <a:r>
              <a:rPr lang="en-US" sz="3200" b="1" dirty="0" err="1">
                <a:latin typeface="Arial" panose="020B0604020202020204" pitchFamily="34" charset="0"/>
                <a:ea typeface="Times New Roman" panose="02020603050405020304" pitchFamily="18" charset="0"/>
                <a:cs typeface="Arial" panose="020B0604020202020204" pitchFamily="34" charset="0"/>
              </a:rPr>
              <a:t>syurga</a:t>
            </a:r>
            <a:r>
              <a:rPr lang="en-US" sz="3200" b="1" dirty="0">
                <a:latin typeface="Arial" panose="020B0604020202020204" pitchFamily="34" charset="0"/>
                <a:ea typeface="Times New Roman" panose="02020603050405020304" pitchFamily="18" charset="0"/>
                <a:cs typeface="Arial" panose="020B0604020202020204" pitchFamily="34" charset="0"/>
              </a:rPr>
              <a:t>. </a:t>
            </a:r>
            <a:r>
              <a:rPr lang="en-US" sz="3200" b="1" dirty="0" err="1">
                <a:latin typeface="Arial" panose="020B0604020202020204" pitchFamily="34" charset="0"/>
                <a:ea typeface="Times New Roman" panose="02020603050405020304" pitchFamily="18" charset="0"/>
                <a:cs typeface="Arial" panose="020B0604020202020204" pitchFamily="34" charset="0"/>
              </a:rPr>
              <a:t>Amal</a:t>
            </a:r>
            <a:r>
              <a:rPr lang="en-US" sz="3200" b="1" dirty="0">
                <a:latin typeface="Arial" panose="020B0604020202020204" pitchFamily="34" charset="0"/>
                <a:ea typeface="Times New Roman" panose="02020603050405020304" pitchFamily="18" charset="0"/>
                <a:cs typeface="Arial" panose="020B0604020202020204" pitchFamily="34" charset="0"/>
              </a:rPr>
              <a:t> yang paling </a:t>
            </a:r>
            <a:r>
              <a:rPr lang="en-US" sz="3200" b="1" dirty="0" err="1">
                <a:latin typeface="Arial" panose="020B0604020202020204" pitchFamily="34" charset="0"/>
                <a:ea typeface="Times New Roman" panose="02020603050405020304" pitchFamily="18" charset="0"/>
                <a:cs typeface="Arial" panose="020B0604020202020204" pitchFamily="34" charset="0"/>
              </a:rPr>
              <a:t>dikasihi</a:t>
            </a:r>
            <a:r>
              <a:rPr lang="en-US" sz="3200" b="1" dirty="0">
                <a:latin typeface="Arial" panose="020B0604020202020204" pitchFamily="34" charset="0"/>
                <a:ea typeface="Times New Roman" panose="02020603050405020304" pitchFamily="18" charset="0"/>
                <a:cs typeface="Arial" panose="020B0604020202020204" pitchFamily="34" charset="0"/>
              </a:rPr>
              <a:t> </a:t>
            </a:r>
            <a:r>
              <a:rPr lang="en-US" sz="3200" b="1" dirty="0" err="1">
                <a:latin typeface="Arial" panose="020B0604020202020204" pitchFamily="34" charset="0"/>
                <a:ea typeface="Times New Roman" panose="02020603050405020304" pitchFamily="18" charset="0"/>
                <a:cs typeface="Arial" panose="020B0604020202020204" pitchFamily="34" charset="0"/>
              </a:rPr>
              <a:t>Tuhan</a:t>
            </a:r>
            <a:r>
              <a:rPr lang="en-US" sz="3200" b="1" dirty="0">
                <a:latin typeface="Arial" panose="020B0604020202020204" pitchFamily="34" charset="0"/>
                <a:ea typeface="Times New Roman" panose="02020603050405020304" pitchFamily="18" charset="0"/>
                <a:cs typeface="Arial" panose="020B0604020202020204" pitchFamily="34" charset="0"/>
              </a:rPr>
              <a:t> </a:t>
            </a:r>
            <a:r>
              <a:rPr lang="en-US" sz="3200" b="1" dirty="0" err="1">
                <a:latin typeface="Arial" panose="020B0604020202020204" pitchFamily="34" charset="0"/>
                <a:ea typeface="Times New Roman" panose="02020603050405020304" pitchFamily="18" charset="0"/>
                <a:cs typeface="Arial" panose="020B0604020202020204" pitchFamily="34" charset="0"/>
              </a:rPr>
              <a:t>ialah</a:t>
            </a:r>
            <a:r>
              <a:rPr lang="en-US" sz="3200" b="1" dirty="0">
                <a:latin typeface="Arial" panose="020B0604020202020204" pitchFamily="34" charset="0"/>
                <a:ea typeface="Times New Roman" panose="02020603050405020304" pitchFamily="18" charset="0"/>
                <a:cs typeface="Arial" panose="020B0604020202020204" pitchFamily="34" charset="0"/>
              </a:rPr>
              <a:t> yang paling </a:t>
            </a:r>
            <a:r>
              <a:rPr lang="en-US" sz="3200" b="1" dirty="0" err="1">
                <a:latin typeface="Arial" panose="020B0604020202020204" pitchFamily="34" charset="0"/>
                <a:ea typeface="Times New Roman" panose="02020603050405020304" pitchFamily="18" charset="0"/>
                <a:cs typeface="Arial" panose="020B0604020202020204" pitchFamily="34" charset="0"/>
              </a:rPr>
              <a:t>kekal</a:t>
            </a:r>
            <a:r>
              <a:rPr lang="en-US" sz="3200" b="1" dirty="0">
                <a:latin typeface="Arial" panose="020B0604020202020204" pitchFamily="34" charset="0"/>
                <a:ea typeface="Times New Roman" panose="02020603050405020304" pitchFamily="18" charset="0"/>
                <a:cs typeface="Arial" panose="020B0604020202020204" pitchFamily="34" charset="0"/>
              </a:rPr>
              <a:t> </a:t>
            </a:r>
            <a:r>
              <a:rPr lang="en-US" sz="3200" b="1" dirty="0" err="1">
                <a:latin typeface="Arial" panose="020B0604020202020204" pitchFamily="34" charset="0"/>
                <a:ea typeface="Times New Roman" panose="02020603050405020304" pitchFamily="18" charset="0"/>
                <a:cs typeface="Arial" panose="020B0604020202020204" pitchFamily="34" charset="0"/>
              </a:rPr>
              <a:t>sekalipun</a:t>
            </a:r>
            <a:r>
              <a:rPr lang="en-US" sz="3200" b="1" dirty="0">
                <a:latin typeface="Arial" panose="020B0604020202020204" pitchFamily="34" charset="0"/>
                <a:ea typeface="Times New Roman" panose="02020603050405020304" pitchFamily="18" charset="0"/>
                <a:cs typeface="Arial" panose="020B0604020202020204" pitchFamily="34" charset="0"/>
              </a:rPr>
              <a:t> </a:t>
            </a:r>
            <a:r>
              <a:rPr lang="en-US" sz="3200" b="1" dirty="0" err="1">
                <a:latin typeface="Arial" panose="020B0604020202020204" pitchFamily="34" charset="0"/>
                <a:ea typeface="Times New Roman" panose="02020603050405020304" pitchFamily="18" charset="0"/>
                <a:cs typeface="Arial" panose="020B0604020202020204" pitchFamily="34" charset="0"/>
              </a:rPr>
              <a:t>sedikit</a:t>
            </a:r>
            <a:r>
              <a:rPr lang="en-US" sz="3200" b="1" dirty="0">
                <a:latin typeface="Arial" panose="020B0604020202020204" pitchFamily="34" charset="0"/>
                <a:ea typeface="Times New Roman" panose="02020603050405020304" pitchFamily="18" charset="0"/>
                <a:cs typeface="Arial" panose="020B0604020202020204" pitchFamily="34" charset="0"/>
              </a:rPr>
              <a:t>. </a:t>
            </a:r>
          </a:p>
        </p:txBody>
      </p:sp>
      <p:sp>
        <p:nvSpPr>
          <p:cNvPr id="2" name="Rectangle 1"/>
          <p:cNvSpPr/>
          <p:nvPr/>
        </p:nvSpPr>
        <p:spPr>
          <a:xfrm>
            <a:off x="304800" y="1550277"/>
            <a:ext cx="8610600" cy="2640723"/>
          </a:xfrm>
          <a:prstGeom prst="rect">
            <a:avLst/>
          </a:prstGeom>
        </p:spPr>
        <p:txBody>
          <a:bodyPr wrap="square">
            <a:spAutoFit/>
            <a:scene3d>
              <a:camera prst="orthographicFront"/>
              <a:lightRig rig="threePt" dir="t"/>
            </a:scene3d>
            <a:sp3d extrusionH="57150">
              <a:bevelT w="38100" h="38100"/>
            </a:sp3d>
          </a:bodyPr>
          <a:lstStyle/>
          <a:p>
            <a:pPr algn="ctr" rtl="1">
              <a:lnSpc>
                <a:spcPct val="115000"/>
              </a:lnSpc>
              <a:spcAft>
                <a:spcPts val="800"/>
              </a:spcAft>
            </a:pPr>
            <a:r>
              <a:rPr lang="ar-SA" sz="48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raditional Arabic"/>
              </a:rPr>
              <a:t>سَدِّدُوْا وَقَارِبُوا وَاعْلَمُوا أَنَّهُ لَنْ يُدخِلَ أَحَدَكُمْ عَمَلُهُ الْجَنَّةَ وَأَنَّ أَحَبَّ الْأَعْمَالِ إِلَى اللهِ أَدْوَمُهَا وَإِنْ قَلَّ</a:t>
            </a:r>
            <a:endParaRPr lang="en-MY" sz="48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5486400" y="6322437"/>
            <a:ext cx="3557384" cy="369332"/>
          </a:xfrm>
          <a:prstGeom prst="rect">
            <a:avLst/>
          </a:prstGeom>
        </p:spPr>
        <p:txBody>
          <a:bodyPr wrap="none">
            <a:spAutoFit/>
          </a:bodyPr>
          <a:lstStyle/>
          <a:p>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Riwayat</a:t>
            </a:r>
            <a:r>
              <a:rPr lang="en-US" dirty="0">
                <a:latin typeface="Arial" panose="020B0604020202020204" pitchFamily="34" charset="0"/>
                <a:ea typeface="Calibri" panose="020F0502020204030204" pitchFamily="34" charset="0"/>
                <a:cs typeface="Arial" panose="020B0604020202020204" pitchFamily="34" charset="0"/>
              </a:rPr>
              <a:t> al </a:t>
            </a:r>
            <a:r>
              <a:rPr lang="en-US" dirty="0" err="1">
                <a:latin typeface="Arial" panose="020B0604020202020204" pitchFamily="34" charset="0"/>
                <a:ea typeface="Calibri" panose="020F0502020204030204" pitchFamily="34" charset="0"/>
                <a:cs typeface="Arial" panose="020B0604020202020204" pitchFamily="34" charset="0"/>
              </a:rPr>
              <a:t>Bukhari</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dan</a:t>
            </a:r>
            <a:r>
              <a:rPr lang="en-US" dirty="0">
                <a:latin typeface="Arial" panose="020B0604020202020204" pitchFamily="34" charset="0"/>
                <a:ea typeface="Calibri" panose="020F0502020204030204" pitchFamily="34" charset="0"/>
                <a:cs typeface="Arial" panose="020B0604020202020204" pitchFamily="34" charset="0"/>
              </a:rPr>
              <a:t> Muslim)</a:t>
            </a:r>
            <a:endParaRPr lang="en-MY" dirty="0"/>
          </a:p>
        </p:txBody>
      </p:sp>
    </p:spTree>
    <p:extLst>
      <p:ext uri="{BB962C8B-B14F-4D97-AF65-F5344CB8AC3E}">
        <p14:creationId xmlns:p14="http://schemas.microsoft.com/office/powerpoint/2010/main" val="2568428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6000" r="-16000"/>
          </a:stretch>
        </a:blipFill>
        <a:effectLst/>
      </p:bgPr>
    </p:bg>
    <p:spTree>
      <p:nvGrpSpPr>
        <p:cNvPr id="1" name=""/>
        <p:cNvGrpSpPr/>
        <p:nvPr/>
      </p:nvGrpSpPr>
      <p:grpSpPr>
        <a:xfrm>
          <a:off x="0" y="0"/>
          <a:ext cx="0" cy="0"/>
          <a:chOff x="0" y="0"/>
          <a:chExt cx="0" cy="0"/>
        </a:xfrm>
      </p:grpSpPr>
      <p:sp>
        <p:nvSpPr>
          <p:cNvPr id="9" name="Rounded Rectangle 8"/>
          <p:cNvSpPr/>
          <p:nvPr/>
        </p:nvSpPr>
        <p:spPr>
          <a:xfrm>
            <a:off x="762000" y="2100502"/>
            <a:ext cx="7924800" cy="4071698"/>
          </a:xfrm>
          <a:prstGeom prst="roundRect">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b="1" dirty="0">
                <a:ln w="6600">
                  <a:solidFill>
                    <a:schemeClr val="accent2"/>
                  </a:solidFill>
                  <a:prstDash val="solid"/>
                </a:ln>
                <a:solidFill>
                  <a:srgbClr val="FFFFFF"/>
                </a:solidFill>
                <a:effectLst>
                  <a:outerShdw dist="38100" dir="2700000" algn="tl" rotWithShape="0">
                    <a:schemeClr val="accent2"/>
                  </a:outerShdw>
                </a:effectLst>
              </a:rPr>
              <a:t>Setiap amalan yang kita lakukan pada  bulan Ramadan seperti solat lima waktu secara berjemaah, membaca Al-Quran, bersedekah, dan lain-lain hendaklah diteruskan supaya kita tidak menjadi orang yang beribadat kerana Ramadan</a:t>
            </a:r>
            <a:endParaRPr lang="sv-SE" sz="36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Cloud 5"/>
          <p:cNvSpPr/>
          <p:nvPr/>
        </p:nvSpPr>
        <p:spPr>
          <a:xfrm>
            <a:off x="1676400" y="533400"/>
            <a:ext cx="6172200" cy="1069735"/>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Black" pitchFamily="34" charset="0"/>
              </a:rPr>
              <a:t>KESIMPULAN</a:t>
            </a:r>
          </a:p>
        </p:txBody>
      </p:sp>
      <p:sp>
        <p:nvSpPr>
          <p:cNvPr id="5" name="AutoShape 2" descr="Angio Jus Produk Semulajadi Berkesan Memerangi Kolesterol Hanya Dalam Masa  2 Minggu - Angio Jus Kolester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 Palms Up Together: Medium Skin Tone Emoji on Facebook 3.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75237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b="1" dirty="0">
                <a:ln w="9525">
                  <a:solidFill>
                    <a:schemeClr val="bg1"/>
                  </a:solidFill>
                  <a:prstDash val="solid"/>
                </a:ln>
                <a:effectLst>
                  <a:outerShdw blurRad="12700" dist="38100" dir="2700000" algn="tl" rotWithShape="0">
                    <a:schemeClr val="bg1">
                      <a:lumMod val="5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وَلَكُمْ</a:t>
            </a:r>
            <a:endParaRPr lang="en-US" sz="40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raditional Arabic" panose="02020603050405020304" pitchFamily="18" charset="-78"/>
              </a:rPr>
              <a:t> وَلِسَائِرِ الْمُسْلِمِيْنَ وَالْمُسْلِمَاتِ وَالْمُؤْمِنِيْنَ وَالْمُؤْمِنَاتِ</a:t>
            </a:r>
            <a:endParaRPr lang="en-US" sz="40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raditional Arabic" panose="02020603050405020304" pitchFamily="18" charset="-78"/>
              </a:rPr>
              <a:t> فَاسْتَغْفِرُوْهُ إنَّهُ هُوَ الْغَفُوْرُ الرَّحِيْمُ.</a:t>
            </a:r>
            <a:endParaRPr lang="ms-MY" sz="40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10000" r="-10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446550"/>
          </a:xfrm>
          <a:prstGeom prst="rect">
            <a:avLst/>
          </a:prstGeom>
          <a:solidFill>
            <a:schemeClr val="tx1">
              <a:alpha val="15000"/>
            </a:schemeClr>
          </a:solidFill>
        </p:spPr>
        <p:txBody>
          <a:bodyPr wrap="square">
            <a:spAutoFit/>
          </a:bodyPr>
          <a:lstStyle/>
          <a:p>
            <a:pPr algn="ctr" rtl="1"/>
            <a:r>
              <a:rPr lang="ar-SA" sz="8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ms-MY" sz="8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842427"/>
            <a:ext cx="8866909" cy="569386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600" b="1" dirty="0">
                <a:solidFill>
                  <a:schemeClr val="accent5">
                    <a:lumMod val="50000"/>
                  </a:schemeClr>
                </a:solidFill>
              </a:rPr>
              <a:t>Ya Allah, kurniakan kami agar cintakan keimanan. Jadikanlah ia perhiasan hati kami. Pahatkanlah dalam diri kami, rasa benci kepada kekufuran, kefasikan, dan kemaksiatan. Masukkanlah kami ke dalam golongan orang yang mendapat petunjuk. Tunjukkanlah kami kebenaran itu sebagai kebenaran, dan kurniakan kami dapat mengikutinya. Dan tunjukkanlah kami kebatilan itu sebagai kebatilan, dan kurniakan kami untuk menjauhinya. Janganlah Engkau jadikan kami terkeliru, menyebabkan kami menyimpang dari kebenaran. Jadikanlah kami terus kekal istiqamah atas kebenaran.</a:t>
            </a:r>
          </a:p>
          <a:p>
            <a:pPr algn="just"/>
            <a:endParaRPr lang="ms-MY" sz="2600" b="1" dirty="0">
              <a:solidFill>
                <a:schemeClr val="accent5">
                  <a:lumMod val="50000"/>
                </a:schemeClr>
              </a:solidFill>
            </a:endParaRPr>
          </a:p>
          <a:p>
            <a:pPr algn="just"/>
            <a:r>
              <a:rPr lang="ms-MY" sz="2600" b="1" dirty="0">
                <a:solidFill>
                  <a:schemeClr val="accent5">
                    <a:lumMod val="50000"/>
                  </a:schemeClr>
                </a:solidFill>
              </a:rPr>
              <a:t>Ya Allah, pertautkanlah hati-hati kami. Baikilah hubungan sesama kami. Tunjuklah kami jalan-jalan keselamatan dan kesejahteraan.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42825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457200" y="988874"/>
            <a:ext cx="8305800" cy="1754326"/>
          </a:xfrm>
          <a:prstGeom prst="rect">
            <a:avLst/>
          </a:prstGeom>
          <a:solidFill>
            <a:schemeClr val="accent2">
              <a:lumMod val="50000"/>
              <a:alpha val="5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 شَرِيْكَ لَهُ.</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وَأَشْهَدُ أَنَّ مُحَمَّدًا عَبْدُهُ وَرَسُوْلُهُ</a:t>
            </a:r>
          </a:p>
        </p:txBody>
      </p:sp>
      <p:sp>
        <p:nvSpPr>
          <p:cNvPr id="5" name="TextBox 4"/>
          <p:cNvSpPr txBox="1"/>
          <p:nvPr/>
        </p:nvSpPr>
        <p:spPr>
          <a:xfrm>
            <a:off x="495794" y="3013770"/>
            <a:ext cx="8114806" cy="3693319"/>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a:p>
            <a:pPr algn="ctr" fontAlgn="auto">
              <a:spcBef>
                <a:spcPts val="0"/>
              </a:spcBef>
              <a:spcAft>
                <a:spcPts val="0"/>
              </a:spcAft>
              <a:defRPr/>
            </a:pPr>
            <a:endParaRPr lang="en-US" sz="1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8000" r="-8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وَقِنَا عَذَابَ النَّارِ.</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endParaRPr lang="en-US"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للهِ رَبِّ </a:t>
            </a:r>
            <a:r>
              <a:rPr lang="ar-EG"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07185" y="928807"/>
            <a:ext cx="8915400" cy="1754326"/>
          </a:xfrm>
          <a:prstGeom prst="rect">
            <a:avLst/>
          </a:prstGeom>
          <a:solidFill>
            <a:srgbClr val="002060">
              <a:alpha val="48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وَأَصْحَابِهِ وَمَنْ تَبِعَهُمْ بِإِحْسَانٍ إِلَى يَوْمِ الدّيْن</a:t>
            </a:r>
            <a:endPar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457201" y="3309878"/>
            <a:ext cx="8077200" cy="2862322"/>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0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0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0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0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0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0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0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0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0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0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0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 yang </a:t>
            </a:r>
            <a:r>
              <a:rPr lang="en-US" sz="30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n-US" sz="30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30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30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30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30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0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30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30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518131" y="955357"/>
            <a:ext cx="8153400" cy="1569660"/>
          </a:xfrm>
          <a:prstGeom prst="rect">
            <a:avLst/>
          </a:prstGeom>
          <a:solidFill>
            <a:srgbClr val="7030A0">
              <a:alpha val="51000"/>
            </a:srgbClr>
          </a:solidFill>
        </p:spPr>
        <p:txBody>
          <a:bodyPr wrap="square">
            <a:spAutoFit/>
          </a:bodyPr>
          <a:lstStyle/>
          <a:p>
            <a:pPr algn="ctr" rtl="1"/>
            <a:r>
              <a:rPr lang="ar-SA" sz="9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a:t>
            </a:r>
            <a:endParaRPr lang="en-US" sz="9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623409" y="2659082"/>
            <a:ext cx="7942843" cy="3970318"/>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menyeru</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saya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sendiri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juga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sidang</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Jumaat</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agar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sama-sama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ketaqwaan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suruhanNya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ditegahNya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semua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sentiasa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bawah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diampunkan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dosa-dosa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diberi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kebebasan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daripada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api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neraka</a:t>
            </a:r>
            <a:endPar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2971800" y="762000"/>
            <a:ext cx="5715000"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u="sng"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Tajuk</a:t>
            </a:r>
            <a:r>
              <a:rPr lang="en-US" sz="48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Khutbah </a:t>
            </a:r>
            <a:r>
              <a:rPr lang="en-US" sz="4800" b="1" u="sng"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Hari</a:t>
            </a:r>
            <a:r>
              <a:rPr lang="en-US" sz="48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a:t>
            </a:r>
            <a:r>
              <a:rPr lang="en-US" sz="4800" b="1" u="sng"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Ini</a:t>
            </a:r>
            <a:r>
              <a:rPr lang="en-US" sz="48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a:t>
            </a:r>
          </a:p>
        </p:txBody>
      </p:sp>
      <p:sp>
        <p:nvSpPr>
          <p:cNvPr id="3" name="Rectangle 2"/>
          <p:cNvSpPr/>
          <p:nvPr/>
        </p:nvSpPr>
        <p:spPr>
          <a:xfrm>
            <a:off x="4114800" y="1752600"/>
            <a:ext cx="2743200" cy="1200329"/>
          </a:xfrm>
          <a:prstGeom prst="rect">
            <a:avLst/>
          </a:prstGeom>
          <a:solidFill>
            <a:srgbClr val="002060">
              <a:alpha val="16000"/>
            </a:srgbClr>
          </a:solidFill>
        </p:spPr>
        <p:txBody>
          <a:bodyPr wrap="square">
            <a:spAutoFit/>
          </a:bodyPr>
          <a:lstStyle/>
          <a:p>
            <a:pPr algn="ctr"/>
            <a:r>
              <a:rPr lang="fi-FI" sz="2400" b="1" dirty="0">
                <a:ln w="1905"/>
                <a:solidFill>
                  <a:srgbClr val="FFFF00"/>
                </a:solidFill>
                <a:effectLst>
                  <a:innerShdw blurRad="69850" dist="43180" dir="5400000">
                    <a:srgbClr val="000000">
                      <a:alpha val="65000"/>
                    </a:srgbClr>
                  </a:innerShdw>
                </a:effectLst>
              </a:rPr>
              <a:t>06 Mei 2022</a:t>
            </a:r>
          </a:p>
          <a:p>
            <a:pPr algn="ctr"/>
            <a:r>
              <a:rPr lang="fi-FI" sz="2400" b="1" i="1" dirty="0">
                <a:ln w="1905"/>
                <a:solidFill>
                  <a:schemeClr val="accent6">
                    <a:lumMod val="75000"/>
                  </a:schemeClr>
                </a:solidFill>
                <a:effectLst>
                  <a:innerShdw blurRad="69850" dist="43180" dir="5400000">
                    <a:srgbClr val="000000">
                      <a:alpha val="65000"/>
                    </a:srgbClr>
                  </a:innerShdw>
                </a:effectLst>
                <a:latin typeface="AR BERKLEY" pitchFamily="2" charset="0"/>
              </a:rPr>
              <a:t>Bersamaan</a:t>
            </a:r>
          </a:p>
          <a:p>
            <a:pPr algn="ctr"/>
            <a:r>
              <a:rPr lang="fi-FI" sz="2400" b="1" dirty="0">
                <a:ln w="1905"/>
                <a:solidFill>
                  <a:srgbClr val="FFFF00"/>
                </a:solidFill>
                <a:effectLst>
                  <a:innerShdw blurRad="69850" dist="43180" dir="5400000">
                    <a:srgbClr val="000000">
                      <a:alpha val="65000"/>
                    </a:srgbClr>
                  </a:innerShdw>
                </a:effectLst>
              </a:rPr>
              <a:t>04 Syawal 1443</a:t>
            </a:r>
          </a:p>
        </p:txBody>
      </p:sp>
      <p:sp>
        <p:nvSpPr>
          <p:cNvPr id="6" name="Rectangle 5"/>
          <p:cNvSpPr/>
          <p:nvPr/>
        </p:nvSpPr>
        <p:spPr>
          <a:xfrm>
            <a:off x="2133600" y="3200400"/>
            <a:ext cx="6477000" cy="2585323"/>
          </a:xfrm>
          <a:prstGeom prst="rect">
            <a:avLst/>
          </a:prstGeom>
          <a:noFill/>
        </p:spPr>
        <p:txBody>
          <a:bodyPr wrap="square" lIns="91440" tIns="45720" rIns="91440" bIns="45720">
            <a:spAutoFit/>
            <a:scene3d>
              <a:camera prst="perspectiveLeft"/>
              <a:lightRig rig="threePt" dir="t"/>
            </a:scene3d>
          </a:bodyPr>
          <a:lstStyle/>
          <a:p>
            <a:pPr algn="ctr"/>
            <a:r>
              <a:rPr lang="it-IT"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anose="020E0802020502020306" pitchFamily="34" charset="0"/>
              </a:rPr>
              <a:t>ISTIQAMAH </a:t>
            </a:r>
          </a:p>
          <a:p>
            <a:pPr algn="ctr"/>
            <a:r>
              <a:rPr lang="it-IT"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anose="020E0802020502020306" pitchFamily="34" charset="0"/>
              </a:rPr>
              <a:t>SELEPAS </a:t>
            </a:r>
          </a:p>
          <a:p>
            <a:pPr algn="ctr"/>
            <a:r>
              <a:rPr lang="it-IT"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anose="020E0802020502020306" pitchFamily="34" charset="0"/>
              </a:rPr>
              <a:t>RAMADAN</a:t>
            </a:r>
            <a:endParaRPr lang="fi-FI"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anose="020E0802020502020306" pitchFamily="34" charset="0"/>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750"/>
                                  </p:stCondLst>
                                  <p:childTnLst>
                                    <p:animClr clrSpc="rgb" dir="cw">
                                      <p:cBhvr override="childStyle">
                                        <p:cTn id="6" dur="2000" fill="hold"/>
                                        <p:tgtEl>
                                          <p:spTgt spid="6"/>
                                        </p:tgtEl>
                                        <p:attrNameLst>
                                          <p:attrName>style.color</p:attrName>
                                        </p:attrNameLst>
                                      </p:cBhvr>
                                      <p:to>
                                        <a:srgbClr val="00B050"/>
                                      </p:to>
                                    </p:animClr>
                                  </p:childTnLst>
                                </p:cTn>
                              </p:par>
                              <p:par>
                                <p:cTn id="7" presetID="3" presetClass="emph" presetSubtype="2" fill="hold" nodeType="withEffect">
                                  <p:stCondLst>
                                    <p:cond delay="750"/>
                                  </p:stCondLst>
                                  <p:childTnLst>
                                    <p:animClr clrSpc="rgb" dir="cw">
                                      <p:cBhvr override="childStyle">
                                        <p:cTn id="8" dur="2000" fill="hold"/>
                                        <p:tgtEl>
                                          <p:spTgt spid="6">
                                            <p:txEl>
                                              <p:pRg st="0" end="0"/>
                                            </p:txEl>
                                          </p:spTgt>
                                        </p:tgtEl>
                                        <p:attrNameLst>
                                          <p:attrName>style.color</p:attrName>
                                        </p:attrNameLst>
                                      </p:cBhvr>
                                      <p:to>
                                        <a:schemeClr val="accent2"/>
                                      </p:to>
                                    </p:animClr>
                                  </p:childTnLst>
                                </p:cTn>
                              </p:par>
                              <p:par>
                                <p:cTn id="9" presetID="3" presetClass="emph" presetSubtype="2" fill="hold" nodeType="withEffect">
                                  <p:stCondLst>
                                    <p:cond delay="750"/>
                                  </p:stCondLst>
                                  <p:childTnLst>
                                    <p:animClr clrSpc="rgb" dir="cw">
                                      <p:cBhvr override="childStyle">
                                        <p:cTn id="10" dur="2000" fill="hold"/>
                                        <p:tgtEl>
                                          <p:spTgt spid="6">
                                            <p:txEl>
                                              <p:pRg st="1" end="1"/>
                                            </p:txEl>
                                          </p:spTgt>
                                        </p:tgtEl>
                                        <p:attrNameLst>
                                          <p:attrName>style.color</p:attrName>
                                        </p:attrNameLst>
                                      </p:cBhvr>
                                      <p:to>
                                        <a:schemeClr val="accent2"/>
                                      </p:to>
                                    </p:animClr>
                                  </p:childTnLst>
                                </p:cTn>
                              </p:par>
                              <p:par>
                                <p:cTn id="11" presetID="3" presetClass="emph" presetSubtype="2" fill="hold" nodeType="withEffect">
                                  <p:stCondLst>
                                    <p:cond delay="750"/>
                                  </p:stCondLst>
                                  <p:childTnLst>
                                    <p:animClr clrSpc="rgb" dir="cw">
                                      <p:cBhvr override="childStyle">
                                        <p:cTn id="12" dur="2000" fill="hold"/>
                                        <p:tgtEl>
                                          <p:spTgt spid="6">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6000" r="-16000"/>
          </a:stretch>
        </a:blipFill>
        <a:effectLst/>
      </p:bgPr>
    </p:bg>
    <p:spTree>
      <p:nvGrpSpPr>
        <p:cNvPr id="1" name=""/>
        <p:cNvGrpSpPr/>
        <p:nvPr/>
      </p:nvGrpSpPr>
      <p:grpSpPr>
        <a:xfrm>
          <a:off x="0" y="0"/>
          <a:ext cx="0" cy="0"/>
          <a:chOff x="0" y="0"/>
          <a:chExt cx="0" cy="0"/>
        </a:xfrm>
      </p:grpSpPr>
      <p:sp>
        <p:nvSpPr>
          <p:cNvPr id="9" name="Rounded Rectangle 8"/>
          <p:cNvSpPr/>
          <p:nvPr/>
        </p:nvSpPr>
        <p:spPr>
          <a:xfrm>
            <a:off x="155575" y="2100502"/>
            <a:ext cx="8836025" cy="4237038"/>
          </a:xfrm>
          <a:prstGeom prst="roundRect">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000" b="1" dirty="0">
                <a:ln w="1905"/>
                <a:solidFill>
                  <a:srgbClr val="FF0000"/>
                </a:solidFill>
                <a:effectLst>
                  <a:innerShdw blurRad="69850" dist="43180" dir="5400000">
                    <a:srgbClr val="000000">
                      <a:alpha val="65000"/>
                    </a:srgbClr>
                  </a:innerShdw>
                </a:effectLst>
              </a:rPr>
              <a:t>Bulan penuh rahmat dan barakah</a:t>
            </a:r>
            <a:r>
              <a:rPr lang="fi-FI" sz="3400" b="1" dirty="0">
                <a:ln w="1905"/>
                <a:solidFill>
                  <a:srgbClr val="FF0000"/>
                </a:solidFill>
                <a:effectLst>
                  <a:innerShdw blurRad="69850" dist="43180" dir="5400000">
                    <a:srgbClr val="000000">
                      <a:alpha val="65000"/>
                    </a:srgbClr>
                  </a:innerShdw>
                </a:effectLst>
              </a:rPr>
              <a:t>. </a:t>
            </a:r>
          </a:p>
          <a:p>
            <a:pPr algn="ctr"/>
            <a:endParaRPr lang="fi-FI" sz="3400" b="1" dirty="0">
              <a:ln w="1905"/>
              <a:solidFill>
                <a:srgbClr val="FF0000"/>
              </a:solidFill>
              <a:effectLst>
                <a:innerShdw blurRad="69850" dist="43180" dir="5400000">
                  <a:srgbClr val="000000">
                    <a:alpha val="65000"/>
                  </a:srgbClr>
                </a:innerShdw>
              </a:effectLst>
            </a:endParaRPr>
          </a:p>
          <a:p>
            <a:pPr algn="ctr"/>
            <a:r>
              <a:rPr lang="fi-FI" sz="3400" b="1" dirty="0">
                <a:ln w="1905"/>
                <a:solidFill>
                  <a:srgbClr val="FF0000"/>
                </a:solidFill>
                <a:effectLst>
                  <a:innerShdw blurRad="69850" dist="43180" dir="5400000">
                    <a:srgbClr val="000000">
                      <a:alpha val="65000"/>
                    </a:srgbClr>
                  </a:innerShdw>
                </a:effectLst>
              </a:rPr>
              <a:t>Bulan yang kaum muslimin berpuasa di siang harinya dan solat Tarawih di malam harinya.</a:t>
            </a:r>
          </a:p>
          <a:p>
            <a:pPr algn="ctr"/>
            <a:r>
              <a:rPr lang="fi-FI" sz="3400" b="1" dirty="0">
                <a:ln w="1905"/>
                <a:solidFill>
                  <a:srgbClr val="FF0000"/>
                </a:solidFill>
                <a:effectLst>
                  <a:innerShdw blurRad="69850" dist="43180" dir="5400000">
                    <a:srgbClr val="000000">
                      <a:alpha val="65000"/>
                    </a:srgbClr>
                  </a:innerShdw>
                </a:effectLst>
              </a:rPr>
              <a:t> </a:t>
            </a:r>
          </a:p>
          <a:p>
            <a:pPr algn="ctr"/>
            <a:r>
              <a:rPr lang="fi-FI" sz="4000" b="1" dirty="0">
                <a:ln w="1905"/>
                <a:solidFill>
                  <a:srgbClr val="FF0000"/>
                </a:solidFill>
                <a:effectLst>
                  <a:innerShdw blurRad="69850" dist="43180" dir="5400000">
                    <a:srgbClr val="000000">
                      <a:alpha val="65000"/>
                    </a:srgbClr>
                  </a:innerShdw>
                </a:effectLst>
              </a:rPr>
              <a:t>Bulan yang kaum muslimin mengisinya dengan berbagai amal.</a:t>
            </a:r>
            <a:endParaRPr lang="sv-SE" sz="4000" b="1" dirty="0">
              <a:ln w="1905"/>
              <a:solidFill>
                <a:srgbClr val="FF0000"/>
              </a:solidFill>
              <a:effectLst>
                <a:innerShdw blurRad="69850" dist="43180" dir="5400000">
                  <a:srgbClr val="000000">
                    <a:alpha val="65000"/>
                  </a:srgbClr>
                </a:innerShdw>
              </a:effectLst>
            </a:endParaRPr>
          </a:p>
        </p:txBody>
      </p:sp>
      <p:sp>
        <p:nvSpPr>
          <p:cNvPr id="6" name="Cloud 5"/>
          <p:cNvSpPr/>
          <p:nvPr/>
        </p:nvSpPr>
        <p:spPr>
          <a:xfrm>
            <a:off x="1904999" y="530465"/>
            <a:ext cx="6096000" cy="1219200"/>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Arial Black" pitchFamily="34" charset="0"/>
              </a:rPr>
              <a:t>Berlalu</a:t>
            </a:r>
            <a:r>
              <a:rPr lang="en-US" sz="3200" dirty="0">
                <a:latin typeface="Arial Black" pitchFamily="34" charset="0"/>
              </a:rPr>
              <a:t> </a:t>
            </a:r>
            <a:r>
              <a:rPr lang="en-US" sz="3200" dirty="0" err="1">
                <a:latin typeface="Arial Black" pitchFamily="34" charset="0"/>
              </a:rPr>
              <a:t>sudah</a:t>
            </a:r>
            <a:r>
              <a:rPr lang="en-US" sz="3200" dirty="0">
                <a:latin typeface="Arial Black" pitchFamily="34" charset="0"/>
              </a:rPr>
              <a:t> RAMADAN</a:t>
            </a:r>
          </a:p>
        </p:txBody>
      </p:sp>
      <p:sp>
        <p:nvSpPr>
          <p:cNvPr id="5" name="AutoShape 2" descr="Angio Jus Produk Semulajadi Berkesan Memerangi Kolesterol Hanya Dalam Masa  2 Minggu - Angio Jus Kolester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 Palms Up Together: Medium Skin Tone Emoji on Facebook 3.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Sedih png 2 » PNG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79628"/>
            <a:ext cx="1920875" cy="192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991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6000" r="-16000"/>
          </a:stretch>
        </a:blipFill>
        <a:effectLst/>
      </p:bgPr>
    </p:bg>
    <p:spTree>
      <p:nvGrpSpPr>
        <p:cNvPr id="1" name=""/>
        <p:cNvGrpSpPr/>
        <p:nvPr/>
      </p:nvGrpSpPr>
      <p:grpSpPr>
        <a:xfrm>
          <a:off x="0" y="0"/>
          <a:ext cx="0" cy="0"/>
          <a:chOff x="0" y="0"/>
          <a:chExt cx="0" cy="0"/>
        </a:xfrm>
      </p:grpSpPr>
      <p:sp>
        <p:nvSpPr>
          <p:cNvPr id="9" name="Rounded Rectangle 8"/>
          <p:cNvSpPr/>
          <p:nvPr/>
        </p:nvSpPr>
        <p:spPr>
          <a:xfrm>
            <a:off x="155575" y="2100502"/>
            <a:ext cx="8836025" cy="4237038"/>
          </a:xfrm>
          <a:prstGeom prst="roundRect">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000" b="1" dirty="0">
                <a:ln w="1905"/>
                <a:solidFill>
                  <a:srgbClr val="FF0000"/>
                </a:solidFill>
                <a:effectLst>
                  <a:innerShdw blurRad="69850" dist="43180" dir="5400000">
                    <a:srgbClr val="000000">
                      <a:alpha val="65000"/>
                    </a:srgbClr>
                  </a:innerShdw>
                </a:effectLst>
              </a:rPr>
              <a:t>Bulan itu telah berlalu dan akan menjadi saksi di hadapan Allah SWT atas segala perbuatan yang dilakukan oleh setiap orang di bulan tersebut. Baik yang berupa amalan ketaatan mahupun sebaliknya. </a:t>
            </a:r>
            <a:endParaRPr lang="sv-SE" sz="4000" b="1" dirty="0">
              <a:ln w="1905"/>
              <a:solidFill>
                <a:srgbClr val="FF0000"/>
              </a:solidFill>
              <a:effectLst>
                <a:innerShdw blurRad="69850" dist="43180" dir="5400000">
                  <a:srgbClr val="000000">
                    <a:alpha val="65000"/>
                  </a:srgbClr>
                </a:innerShdw>
              </a:effectLst>
            </a:endParaRPr>
          </a:p>
        </p:txBody>
      </p:sp>
      <p:sp>
        <p:nvSpPr>
          <p:cNvPr id="6" name="Cloud 5"/>
          <p:cNvSpPr/>
          <p:nvPr/>
        </p:nvSpPr>
        <p:spPr>
          <a:xfrm>
            <a:off x="1904999" y="530465"/>
            <a:ext cx="6096000" cy="1219200"/>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Arial Black" pitchFamily="34" charset="0"/>
              </a:rPr>
              <a:t>Berlalu</a:t>
            </a:r>
            <a:r>
              <a:rPr lang="en-US" sz="3200" dirty="0">
                <a:latin typeface="Arial Black" pitchFamily="34" charset="0"/>
              </a:rPr>
              <a:t> </a:t>
            </a:r>
            <a:r>
              <a:rPr lang="en-US" sz="3200" dirty="0" err="1">
                <a:latin typeface="Arial Black" pitchFamily="34" charset="0"/>
              </a:rPr>
              <a:t>sudah</a:t>
            </a:r>
            <a:r>
              <a:rPr lang="en-US" sz="3200" dirty="0">
                <a:latin typeface="Arial Black" pitchFamily="34" charset="0"/>
              </a:rPr>
              <a:t> RAMADAN</a:t>
            </a:r>
          </a:p>
        </p:txBody>
      </p:sp>
      <p:sp>
        <p:nvSpPr>
          <p:cNvPr id="5" name="AutoShape 2" descr="Angio Jus Produk Semulajadi Berkesan Memerangi Kolesterol Hanya Dalam Masa  2 Minggu - Angio Jus Kolester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 Palms Up Together: Medium Skin Tone Emoji on Facebook 3.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Sedih png 2 » PNG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79628"/>
            <a:ext cx="1920875" cy="192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240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241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12408485</TotalTime>
  <Words>942</Words>
  <Application>Microsoft Office PowerPoint</Application>
  <PresentationFormat>On-screen Show (4:3)</PresentationFormat>
  <Paragraphs>114</Paragraphs>
  <Slides>31</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31</vt:i4>
      </vt:variant>
    </vt:vector>
  </HeadingPairs>
  <TitlesOfParts>
    <vt:vector size="49" baseType="lpstr">
      <vt:lpstr>Arial Unicode MS</vt:lpstr>
      <vt:lpstr>Agency FB</vt:lpstr>
      <vt:lpstr>Aharoni</vt:lpstr>
      <vt:lpstr>AR BERKLEY</vt:lpstr>
      <vt:lpstr>Arial</vt:lpstr>
      <vt:lpstr>Arial Black</vt:lpstr>
      <vt:lpstr>Arial Rounded MT Bold</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555</cp:revision>
  <dcterms:created xsi:type="dcterms:W3CDTF">2017-12-24T04:47:57Z</dcterms:created>
  <dcterms:modified xsi:type="dcterms:W3CDTF">2022-05-04T23:35:46Z</dcterms:modified>
</cp:coreProperties>
</file>